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8495BA"/>
    <a:srgbClr val="735A98"/>
    <a:srgbClr val="342E60"/>
    <a:srgbClr val="4F98BB"/>
    <a:srgbClr val="92A7BA"/>
    <a:srgbClr val="535E7E"/>
    <a:srgbClr val="718DA5"/>
    <a:srgbClr val="D7DEE4"/>
    <a:srgbClr val="5B8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796A2-4087-4DF7-9DB2-0E595E55CDE6}" v="25" dt="2025-06-25T07:17:16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>
        <p:scale>
          <a:sx n="19" d="100"/>
          <a:sy n="19" d="100"/>
        </p:scale>
        <p:origin x="16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75FC-6FB9-4C84-A60D-E97D1F82B6EB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68F9-22DA-4F22-A3AE-19D3790ED1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5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868F9-22DA-4F22-A3AE-19D3790ED13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5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4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40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1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39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9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838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68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9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2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63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0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4626F-FF06-4AF5-8BC5-9C2F5B336198}" type="datetimeFigureOut">
              <a:rPr lang="th-TH" smtClean="0"/>
              <a:t>25/06/68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9C709-C043-42E0-9CE1-3372E41681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1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D2EE4BD-203F-F2DD-9816-F09D92495308}"/>
              </a:ext>
            </a:extLst>
          </p:cNvPr>
          <p:cNvGrpSpPr/>
          <p:nvPr/>
        </p:nvGrpSpPr>
        <p:grpSpPr>
          <a:xfrm>
            <a:off x="-3" y="42120638"/>
            <a:ext cx="28838663" cy="1080000"/>
            <a:chOff x="-3" y="42120638"/>
            <a:chExt cx="28838663" cy="1080000"/>
          </a:xfrm>
        </p:grpSpPr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8E908669-980E-39B9-8671-E8D3C7EBA7ED}"/>
                </a:ext>
              </a:extLst>
            </p:cNvPr>
            <p:cNvSpPr/>
            <p:nvPr/>
          </p:nvSpPr>
          <p:spPr>
            <a:xfrm>
              <a:off x="-3" y="42120638"/>
              <a:ext cx="28838663" cy="1080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กล่องข้อความ 91">
              <a:extLst>
                <a:ext uri="{FF2B5EF4-FFF2-40B4-BE49-F238E27FC236}">
                  <a16:creationId xmlns:a16="http://schemas.microsoft.com/office/drawing/2014/main" id="{7B613C8B-C8EE-6A01-E611-0F3CC6C5995F}"/>
                </a:ext>
              </a:extLst>
            </p:cNvPr>
            <p:cNvSpPr txBox="1"/>
            <p:nvPr/>
          </p:nvSpPr>
          <p:spPr>
            <a:xfrm>
              <a:off x="38236" y="42429805"/>
              <a:ext cx="288004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400" i="0" dirty="0">
                  <a:solidFill>
                    <a:schemeClr val="bg1"/>
                  </a:solidFill>
                  <a:effectLst/>
                  <a:latin typeface="Kanit" pitchFamily="2" charset="-34"/>
                  <a:cs typeface="Kanit" pitchFamily="2" charset="-34"/>
                </a:rPr>
                <a:t>One Health Approach : From Root Causes in Community to Best Practices and Key Policy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8071926-C3C7-8F3F-A1A1-78820B808C99}"/>
              </a:ext>
            </a:extLst>
          </p:cNvPr>
          <p:cNvGrpSpPr/>
          <p:nvPr/>
        </p:nvGrpSpPr>
        <p:grpSpPr>
          <a:xfrm>
            <a:off x="-2" y="-10124"/>
            <a:ext cx="28814075" cy="6515210"/>
            <a:chOff x="-2" y="-10124"/>
            <a:chExt cx="28814075" cy="6515210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D94E1FBF-81AE-12D3-4D9A-3458BED1A7C5}"/>
                </a:ext>
              </a:extLst>
            </p:cNvPr>
            <p:cNvSpPr/>
            <p:nvPr/>
          </p:nvSpPr>
          <p:spPr>
            <a:xfrm>
              <a:off x="13648" y="0"/>
              <a:ext cx="28800425" cy="5400000"/>
            </a:xfrm>
            <a:prstGeom prst="rect">
              <a:avLst/>
            </a:prstGeom>
            <a:solidFill>
              <a:srgbClr val="535E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" name="สี่เหลี่ยมผืนผ้า: มุมตัดเดียว 4">
              <a:extLst>
                <a:ext uri="{FF2B5EF4-FFF2-40B4-BE49-F238E27FC236}">
                  <a16:creationId xmlns:a16="http://schemas.microsoft.com/office/drawing/2014/main" id="{42C71099-CD21-62D2-AF1C-6EC258D6F378}"/>
                </a:ext>
              </a:extLst>
            </p:cNvPr>
            <p:cNvSpPr/>
            <p:nvPr/>
          </p:nvSpPr>
          <p:spPr>
            <a:xfrm rot="10800000">
              <a:off x="2708722" y="5395616"/>
              <a:ext cx="26105351" cy="1080000"/>
            </a:xfrm>
            <a:prstGeom prst="snip1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: มุมตัดด้านทแยง 11">
              <a:extLst>
                <a:ext uri="{FF2B5EF4-FFF2-40B4-BE49-F238E27FC236}">
                  <a16:creationId xmlns:a16="http://schemas.microsoft.com/office/drawing/2014/main" id="{7AE4CC64-B196-FE98-67DB-5EAFB1D0EF84}"/>
                </a:ext>
              </a:extLst>
            </p:cNvPr>
            <p:cNvSpPr/>
            <p:nvPr/>
          </p:nvSpPr>
          <p:spPr>
            <a:xfrm>
              <a:off x="-2" y="-1"/>
              <a:ext cx="28800000" cy="54000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6287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สี่เหลี่ยมผืนผ้า: มุมตัดด้านทแยง 14">
              <a:extLst>
                <a:ext uri="{FF2B5EF4-FFF2-40B4-BE49-F238E27FC236}">
                  <a16:creationId xmlns:a16="http://schemas.microsoft.com/office/drawing/2014/main" id="{66A219BB-D519-3EB7-9826-ED0633E71F58}"/>
                </a:ext>
              </a:extLst>
            </p:cNvPr>
            <p:cNvSpPr/>
            <p:nvPr/>
          </p:nvSpPr>
          <p:spPr>
            <a:xfrm>
              <a:off x="4764083" y="-1"/>
              <a:ext cx="24036342" cy="54000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5B8F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id="{9DCE85F0-577B-9464-D82D-5DA3E2B3F59D}"/>
                </a:ext>
              </a:extLst>
            </p:cNvPr>
            <p:cNvSpPr txBox="1"/>
            <p:nvPr/>
          </p:nvSpPr>
          <p:spPr>
            <a:xfrm>
              <a:off x="4931669" y="474827"/>
              <a:ext cx="238305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7200" b="1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rPr>
                <a:t>การประชุมวิชาการป้องกันควบคุมโรคภาคใต้ ครั้งที่ 1</a:t>
              </a:r>
            </a:p>
          </p:txBody>
        </p:sp>
        <p:sp>
          <p:nvSpPr>
            <p:cNvPr id="79" name="กล่องข้อความ 78">
              <a:extLst>
                <a:ext uri="{FF2B5EF4-FFF2-40B4-BE49-F238E27FC236}">
                  <a16:creationId xmlns:a16="http://schemas.microsoft.com/office/drawing/2014/main" id="{05C5A2B6-4487-75A7-9EC5-CB6663157E03}"/>
                </a:ext>
              </a:extLst>
            </p:cNvPr>
            <p:cNvSpPr txBox="1"/>
            <p:nvPr/>
          </p:nvSpPr>
          <p:spPr>
            <a:xfrm>
              <a:off x="4932096" y="1675156"/>
              <a:ext cx="238305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rPr>
                <a:t>One Health Approach :  From Root Causes in Community to Best Practices and Key Policy</a:t>
              </a:r>
              <a:endParaRPr lang="th-TH" sz="44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3" name="กล่องข้อความ 92">
              <a:extLst>
                <a:ext uri="{FF2B5EF4-FFF2-40B4-BE49-F238E27FC236}">
                  <a16:creationId xmlns:a16="http://schemas.microsoft.com/office/drawing/2014/main" id="{D53A4E9F-CD2C-EADF-AFB5-A111CFB568F6}"/>
                </a:ext>
              </a:extLst>
            </p:cNvPr>
            <p:cNvSpPr txBox="1"/>
            <p:nvPr/>
          </p:nvSpPr>
          <p:spPr>
            <a:xfrm>
              <a:off x="5399998" y="2890004"/>
              <a:ext cx="2340000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dirty="0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ชื่อผลงาน ..........................................................................................................(บรรทัด 1-ไทย)</a:t>
              </a:r>
            </a:p>
            <a:p>
              <a:pPr algn="ctr"/>
              <a:r>
                <a:rPr lang="th-TH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..........................................................................................................(บรรทัด 2-ไทย)</a:t>
              </a:r>
            </a:p>
            <a:p>
              <a:pPr algn="ctr"/>
              <a:r>
                <a:rPr lang="th-TH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..........................................................................................................(บรรทัด 3-</a:t>
              </a:r>
              <a:r>
                <a:rPr lang="en-US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Eng</a:t>
              </a:r>
              <a:r>
                <a:rPr lang="th-TH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)</a:t>
              </a:r>
            </a:p>
            <a:p>
              <a:pPr algn="ctr"/>
              <a:r>
                <a:rPr lang="th-TH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..........................................................................................................(บรรทัด 4-</a:t>
              </a:r>
              <a:r>
                <a:rPr lang="en-US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Eng</a:t>
              </a:r>
              <a:r>
                <a:rPr lang="th-TH" sz="36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)</a:t>
              </a:r>
            </a:p>
            <a:p>
              <a:pPr algn="ctr"/>
              <a:endParaRPr lang="en-US" sz="3600" dirty="0">
                <a:solidFill>
                  <a:schemeClr val="bg1"/>
                </a:solidFill>
                <a:effectLst/>
                <a:latin typeface="Kanit" pitchFamily="2" charset="-34"/>
                <a:ea typeface="Calibri" panose="020F0502020204030204" pitchFamily="34" charset="0"/>
                <a:cs typeface="Kanit" pitchFamily="2" charset="-34"/>
              </a:endParaRP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id="{4314F760-4E45-E08F-591E-38FCCB3F4895}"/>
                </a:ext>
              </a:extLst>
            </p:cNvPr>
            <p:cNvSpPr/>
            <p:nvPr/>
          </p:nvSpPr>
          <p:spPr>
            <a:xfrm>
              <a:off x="1814073" y="2512717"/>
              <a:ext cx="27000000" cy="180000"/>
            </a:xfrm>
            <a:prstGeom prst="rect">
              <a:avLst/>
            </a:prstGeom>
            <a:solidFill>
              <a:srgbClr val="D7DE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869966F6-FA07-E7FB-DA31-423C5C7DBB00}"/>
                </a:ext>
              </a:extLst>
            </p:cNvPr>
            <p:cNvSpPr txBox="1"/>
            <p:nvPr/>
          </p:nvSpPr>
          <p:spPr>
            <a:xfrm>
              <a:off x="7455361" y="5395615"/>
              <a:ext cx="21344638" cy="1109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  <a:buNone/>
              </a:pPr>
              <a:r>
                <a:rPr lang="en-US" sz="2800" baseline="30000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rPr>
                <a:t>1 </a:t>
              </a:r>
              <a:r>
                <a:rPr lang="th-TH" sz="2800" b="1" u="sng" kern="100" dirty="0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แกงใต้ หร่อยแรง </a:t>
              </a:r>
              <a:r>
                <a:rPr lang="th-TH" sz="2800" b="1" kern="100" dirty="0" err="1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ส.บ</a:t>
              </a:r>
              <a:r>
                <a:rPr lang="th-TH" sz="2800" b="1" kern="100" dirty="0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.</a:t>
              </a:r>
              <a:r>
                <a:rPr lang="en-US" sz="2800" b="1" kern="100" dirty="0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, </a:t>
              </a:r>
              <a:r>
                <a:rPr lang="en-US" sz="2800" kern="100" baseline="300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2 </a:t>
              </a:r>
              <a:r>
                <a:rPr lang="th-TH" sz="2800" b="1" kern="100" dirty="0">
                  <a:solidFill>
                    <a:schemeClr val="bg1"/>
                  </a:solidFill>
                  <a:effectLst/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แกงส้ม ได้แรงอก วท.บ.</a:t>
              </a:r>
              <a:endParaRPr lang="en-US" sz="2800" kern="100" dirty="0">
                <a:solidFill>
                  <a:schemeClr val="bg1"/>
                </a:solidFill>
                <a:effectLst/>
                <a:latin typeface="Kanit" pitchFamily="2" charset="-34"/>
                <a:ea typeface="Calibri" panose="020F0502020204030204" pitchFamily="34" charset="0"/>
                <a:cs typeface="Kanit" pitchFamily="2" charset="-34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800" i="1" baseline="30000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rPr>
                <a:t>1 </a:t>
              </a:r>
              <a:r>
                <a:rPr lang="th-TH" sz="2800" i="1" kern="1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สำนักงานป้องกันควบคุมโรคที่ 11 จังหวัดนครศรีธรรมราช</a:t>
              </a:r>
              <a:r>
                <a:rPr lang="en-US" sz="2800" i="1" kern="1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;  </a:t>
              </a:r>
              <a:r>
                <a:rPr lang="en-US" sz="2800" i="1" kern="100" baseline="300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2</a:t>
              </a:r>
              <a:r>
                <a:rPr lang="en-US" sz="2800" i="1" baseline="30000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rPr>
                <a:t> </a:t>
              </a:r>
              <a:r>
                <a:rPr lang="th-TH" sz="2800" i="1" kern="100" dirty="0">
                  <a:solidFill>
                    <a:schemeClr val="bg1"/>
                  </a:solidFill>
                  <a:latin typeface="Kanit" pitchFamily="2" charset="-34"/>
                  <a:ea typeface="Calibri" panose="020F0502020204030204" pitchFamily="34" charset="0"/>
                  <a:cs typeface="Kanit" pitchFamily="2" charset="-34"/>
                </a:rPr>
                <a:t>กองระบาดวิทยา กรมควบคุมโรค</a:t>
              </a:r>
              <a:endParaRPr lang="en-US" sz="2800" i="1" kern="100" dirty="0">
                <a:solidFill>
                  <a:schemeClr val="bg1"/>
                </a:solidFill>
                <a:effectLst/>
                <a:latin typeface="Kanit" pitchFamily="2" charset="-34"/>
                <a:ea typeface="Calibri" panose="020F0502020204030204" pitchFamily="34" charset="0"/>
                <a:cs typeface="Kanit" pitchFamily="2" charset="-34"/>
              </a:endParaRPr>
            </a:p>
          </p:txBody>
        </p:sp>
        <p:sp>
          <p:nvSpPr>
            <p:cNvPr id="7" name="สามเหลี่ยมหน้าจั่ว 6">
              <a:extLst>
                <a:ext uri="{FF2B5EF4-FFF2-40B4-BE49-F238E27FC236}">
                  <a16:creationId xmlns:a16="http://schemas.microsoft.com/office/drawing/2014/main" id="{9D65DE73-EABA-40E8-D3BA-E22943E1793B}"/>
                </a:ext>
              </a:extLst>
            </p:cNvPr>
            <p:cNvSpPr/>
            <p:nvPr/>
          </p:nvSpPr>
          <p:spPr>
            <a:xfrm>
              <a:off x="0" y="2155617"/>
              <a:ext cx="4320000" cy="4320000"/>
            </a:xfrm>
            <a:prstGeom prst="triangle">
              <a:avLst>
                <a:gd name="adj" fmla="val 0"/>
              </a:avLst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แผนผังลำดับงาน: หน่วงเวลา 9">
              <a:extLst>
                <a:ext uri="{FF2B5EF4-FFF2-40B4-BE49-F238E27FC236}">
                  <a16:creationId xmlns:a16="http://schemas.microsoft.com/office/drawing/2014/main" id="{B8A49420-25D9-B3CA-F105-B5CA51868C7E}"/>
                </a:ext>
              </a:extLst>
            </p:cNvPr>
            <p:cNvSpPr/>
            <p:nvPr/>
          </p:nvSpPr>
          <p:spPr>
            <a:xfrm rot="5400000">
              <a:off x="14399" y="-14400"/>
              <a:ext cx="4735287" cy="4764085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3" name="รูปภาพ 2" descr="รูปภาพประกอบด้วย ข้อความ, สัญลักษณ์, เครื่องหมาย, เครื่องหมายการค้า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7898196-C9B0-3E63-74A9-48090DCA8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84" y="-10124"/>
              <a:ext cx="3136363" cy="41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0794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95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Kanit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Pning Nitisat</dc:creator>
  <cp:lastModifiedBy>HP</cp:lastModifiedBy>
  <cp:revision>11</cp:revision>
  <dcterms:created xsi:type="dcterms:W3CDTF">2025-06-23T06:17:15Z</dcterms:created>
  <dcterms:modified xsi:type="dcterms:W3CDTF">2025-06-25T09:46:54Z</dcterms:modified>
</cp:coreProperties>
</file>